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0T03:15:13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3567 342 24575,'-2'0'0,"-1"1"0,0-1 0,0 1 0,0 0 0,1 1 0,-1-1 0,0 0 0,0 0 0,1 1 0,-1-1 0,2 2 0,-2-1 0,1-1 0,0 2 0,0-2 0,0 2 0,0-1 0,1 1 0,-4 4 0,-3 4 0,-209 313 0,182-261 0,33-57 0,-1 0 0,1 0 0,0 1 0,1-1 0,-1 0 0,1 1 0,0-1 0,0 8 0,2-42 0,2-1 0,0 2 0,13-51 0,-14 69 0,11-40 0,-7 32 0,-2 0 0,-1-1 0,4-30 0,-4-22 0,4 1 0,3-1 0,3 2 0,35-110 0,-47 172 0,1 0 0,1-1 0,-1 1 0,1-1 0,0 1 0,0 0 0,1 0 0,6-9 0,-10 16 0,0-1 0,0 0 0,0 0 0,0 0 0,0 0 0,0 0 0,0 0 0,0 0 0,0 0 0,0 0 0,0 0 0,0 0 0,0 0 0,0 0 0,0 0 0,0 1 0,0-1 0,0 0 0,0 0 0,0 0 0,0 0 0,0 0 0,0 0 0,0 0 0,0 0 0,0 0 0,0 0 0,0 0 0,0 0 0,0 0 0,0 0 0,0 1 0,0-1 0,0 0 0,0 0 0,0 0 0,0 0 0,0 0 0,0 0 0,0 0 0,0 0 0,0 0 0,0 0 0,0 0 0,0 0 0,0 0 0,1 0 0,-1 0 0,0 0 0,0 0 0,0 0 0,0 0 0,0 0 0,0 0 0,0 0 0,0 0 0,0 0 0,0 0 0,0 0 0,0 0 0,1 0 0,-3 10 0,-4 10 0,-3 2 0,-1 0 0,-2-2 0,0 1 0,0-2 0,-2 0 0,-24 25 0,-4 8 0,10-12 0,-46 44 0,56-57 0,19-22 0,-2 0 0,2 0 0,-1 0 0,-1-1 0,-5 6 0,-138 115 0,136-115 0,0 0 0,2 1 0,-1-1 0,2 2 0,-1 1 0,2-1 0,-11 21 0,15-28 0,-1 2 0,0-2 0,1 1 0,-12 9 0,11-11 0,1 0 0,0 1 0,0 0 0,0 0 0,0 0 0,-4 8 0,8-12 0,-1-1 0,1 0 0,0 1 0,0 0 0,0 0 0,0 0 0,0-1 0,0 1 0,0-1 0,0 1 0,0 0 0,0 0 0,0-1 0,0 1 0,1 0 0,-1-1 0,0 1 0,1-1 0,-1 1 0,0 0 0,1 0 0,-1-1 0,1 1 0,-1-1 0,0 0 0,1 1 0,-1-1 0,1 1 0,-1-1 0,1 1 0,0-1 0,0 1 0,-1-1 0,1 1 0,25 9 0,-25-10 0,19 5 0,-1 0 0,1-2 0,0 0 0,21 0 0,85-6 0,-45 2 0,-41 0 0,0-2 0,62-10 0,-85 10 0,21-5 0,-36 8 0,-1-1 0,1 0 0,-1 1 0,1 0 0,-1-1 0,1 0 0,0-1 0,-2 1 0,2 1 0,0-1 0,-1-1 0,-1 1 0,2 0 0,-1-1 0,0 1 0,0-1 0,1-2 0,-1 3 0,-1 0 0,0 0 0,0 0 0,0 0 0,0 0 0,0 0 0,0 0 0,0 0 0,0 0 0,0 0 0,-1 0 0,1 0 0,0 0 0,-1 0 0,1 0 0,-1 1 0,1-1 0,0-1 0,-1 1 0,1 0 0,-1 1 0,0 0 0,0-1 0,0 0 0,0-1 0,-23-15 0,22 16 0,-34-18 0,-1 0 0,-1 4 0,-73-22 0,9 4 0,79 25 0,0 2 0,0 0 0,0 2 0,-41-2 0,-99 7 0,73 2 0,-1632-2 0,878-2 0,839 1 0,0 0 0,1-1 0,-1 1 0,0-1 0,0 0 0,0 0 0,1 0 0,0-1 0,-1 0 0,1 0 0,-6-3 0,8 3 0,1 1 0,-1 0 0,0-1 0,1 1 0,0 0 0,0-1 0,-1 0 0,1 1 0,1-1 0,-2 0 0,1 1 0,0-2 0,1 1 0,-1 1 0,1-2 0,0 2 0,-1-1 0,1-1 0,0 2 0,-1-1 0,1 0 0,0 0 0,1-1 0,-1 2 0,0-2 0,1 2 0,-1-1 0,0-1 0,3-2 0,1-5 0,1-2 0,0 1 0,1 1 0,0-1 0,0 1 0,2 0 0,-1 1 0,1 0 0,0 1 0,1-1 0,16-11 0,-15 12 0,1 0 0,1 1 0,0 0 0,0 1 0,1 1 0,-1 0 0,1 0 0,0 1 0,0 1 0,15-2 0,53 0 0,100 5 0,-67 2 0,-39-2 0,131-1 0,-149-3 0,90-16 0,-90 9 0,1 2 0,110-1 0,-91 8 0,91-16 0,-102 13 0,75 2 0,-91 4 0,1-3 0,-1-1 0,57-12 0,223-50 0,-273 54 0,3 4 0,0 2 0,116 5 0,-64 3 0,-105-3 0,-2 0 0,2 1 0,0 0 0,-1-1 0,0 2 0,7 2 0,-12-4 0,0 1 0,1-1 0,-1 1 0,0-1 0,0 1 0,1 0 0,-1-1 0,0 1 0,0 0 0,0 0 0,1 0 0,-1 0 0,-1 0 0,1 0 0,0 0 0,0 1 0,0-2 0,0 1 0,-1 1 0,0-1 0,1 0 0,-1 0 0,1 1 0,-1 0 0,1-2 0,-1 2 0,0 0 0,0-1 0,0 0 0,0 1 0,0-1 0,0 0 0,0 1 0,-1 1 0,0-1 0,0 0 0,1-1 0,-1 1 0,0 0 0,-1-1 0,1 1 0,0 0 0,0-1 0,-1 1 0,1-1 0,-1 1 0,1-2 0,-1 2 0,1-1 0,-2 0 0,2 0 0,-1-1 0,0 1 0,1 0 0,-2 0 0,1 0 0,1-1 0,-4 1 0,-7 1 0,0 0 0,-19-1 0,27-1 0,-66 0 0,50-2 0,0 1 0,0 2 0,0 0 0,0 1 0,-22 5 0,14 0 0,-45 3 0,51-8 0,0 1 0,0 1 0,-41 13 0,-137 52 0,146-51 0,10-1 0,-67 36 0,22-10 0,-175 54 0,-7-23 0,171-47 0,-23 11 0,-44 10 0,126-37 0,-65 27 0,79-27 0,0 0 0,-2-2 0,1-1 0,0-1 0,-59 5 0,-279-12 0,160-2 0,878-13 0,151 3 0,-543 13 0,-163 0 0,135-3 0,-31-28 0,-109 12 0,18-9 322,-87 16-1166,89-11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20A8-3C02-4B00-AF68-857747A46AE4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77109-69B6-40CC-80FB-93F77EEDF7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938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58B7-89EB-AD48-63F9-BD76B6D84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EC5FE-FF17-A7C3-6295-16C7E38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33CE8-8958-0737-C71B-88CE31FE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09E4F-F871-B16B-5548-72CF85F3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1FF2B-91FE-7E11-E68E-1E338602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30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D533-E46C-320E-7CA2-5D407F44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D2981-3185-C397-9AF2-CB8B12F93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C83B-C585-CD6B-2D1E-B88FFE69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C2F31-D1E2-CFB9-DDE1-22EC47EE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0D9B-EDE7-994A-A7E0-A3203729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4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539F7-D61B-00B1-7BEF-539FCC6C8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FFC5A-B26F-C6B7-C512-0C2637B87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A655-C28E-404A-703E-996BE96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234D-9577-530B-1A8D-77CD8705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E0AB-6A96-F356-FE87-4DA032D2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555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1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D376-9D1F-5FFA-37AE-565CAA0A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57369-225B-5D30-51EC-53865081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B9DF4-1576-1AEE-E4E1-EC05F2FE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1A41-8B72-1544-F0FE-59C47BBC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C0854-CAA2-D73D-F454-3F1F7957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6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6523-6E45-B683-F7D7-D3E2646C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0C31-82BA-EB91-39E0-A9896DEBD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E165-C42B-7631-94A7-64874E2C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B11D0-7F87-3581-6F21-919D2704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9418-77F9-5DB8-9222-C6EB46F1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06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6CB6-4C0A-B2FE-0DFD-6E24DA4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69B0-8584-D46E-4B5B-5528CCBE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7446A-281A-A6A2-305D-4C997CD17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EF39-13A5-97C3-EB5D-8321F609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4AF56-F6EB-0ED4-88FD-E7762F70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A0D22-2514-E1CA-1035-0531AF41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80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9ED4-F0B5-F797-F291-1713490F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C0590-EDB2-8781-5FFD-E50D98D9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3C926-5BFE-45EA-F6F8-3E6D2E872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2EDDB-31D8-0E60-925D-4F013B5CE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EFF51-EBE3-3A62-D0BE-B73F0252F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CAA21-623E-AB74-B375-6ECAF0B9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C7317-4F85-0B26-4176-2ADB9F99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37E86-3094-1D4D-4DCC-FC9CF14F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16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AF07-6933-B25F-E1F6-98BBB032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8F22B-8E6C-5CB1-DA7D-DBAA80F0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56714-2287-1E29-3E07-E030FC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8AE17-E710-326F-3147-A4EB3BD5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21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BDFF5-0A0A-CF57-DFAA-BDCCC67A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7C064-B15F-D9BC-CA48-7B05DDF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8A3D-CEAD-0D5C-067F-E4CC7237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1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B8C4-52C9-AC26-09BD-57860961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5F3FE-DEF4-9FCC-8267-5529F956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8A945-17D7-5E8C-2BC8-D759BCB1C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7AB7-FD1D-9EEE-6EDD-341D8135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CF33-5C7B-2B9A-3CD6-DCEBE19A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7DEC-9661-6A28-EB3B-B9BDFFBA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7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CE1B-E899-3CA3-FB61-BEFB4B3A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AC63B-7364-4E28-1E58-4E9833D1F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4672A-D051-BCFB-16C3-3DFA159FA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14202-E0E0-E408-17D6-2E40A9CD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B1749-9E66-01F9-6E24-4457123E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35942-7DCD-9C94-6EA8-3BA24A8B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2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120F9-41A5-9982-15A0-40BB40CD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28CD4-45A0-76ED-F49D-978584BD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52277-1D72-11F8-9CC4-059DBA266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190D-2989-43DB-8AE7-AD931E45FD65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3566-AFE2-FB1F-8A5A-8F0C4A099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BBDC-135A-17C5-14EB-9DA8B95DC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C511-DDE2-4EDB-99F7-50ACC1C2C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45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313362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A57E5-24DB-5BB3-9D44-7F5316FBFDD9}"/>
              </a:ext>
            </a:extLst>
          </p:cNvPr>
          <p:cNvSpPr txBox="1"/>
          <p:nvPr/>
        </p:nvSpPr>
        <p:spPr>
          <a:xfrm>
            <a:off x="2075657" y="2039563"/>
            <a:ext cx="80406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>
                <a:cs typeface="Times New Roman" panose="02020603050405020304" pitchFamily="18" charset="0"/>
              </a:rPr>
              <a:t>A group presentation by:</a:t>
            </a:r>
            <a:br>
              <a:rPr lang="en-IN" sz="1500" dirty="0">
                <a:cs typeface="Times New Roman" panose="02020603050405020304" pitchFamily="18" charset="0"/>
              </a:rPr>
            </a:br>
            <a:br>
              <a:rPr lang="en-IN" sz="1500" dirty="0">
                <a:cs typeface="Times New Roman" panose="02020603050405020304" pitchFamily="18" charset="0"/>
              </a:rPr>
            </a:br>
            <a:r>
              <a:rPr lang="en-IN" sz="1500" dirty="0">
                <a:cs typeface="Times New Roman" panose="02020603050405020304" pitchFamily="18" charset="0"/>
              </a:rPr>
              <a:t>ABHIJEET SHAH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ABHINAV VYAS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ADITI CHAUHAN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ADITYA DOBRIYAL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ADITYA GAIROLA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ADITYA RAWAT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ADITYA SINGH	</a:t>
            </a:r>
          </a:p>
          <a:p>
            <a:pPr algn="ctr"/>
            <a:r>
              <a:rPr lang="en-IN" sz="1500" dirty="0">
                <a:cs typeface="Times New Roman" panose="02020603050405020304" pitchFamily="18" charset="0"/>
              </a:rPr>
              <a:t>ADITYA RAWAT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2E9576-6281-19A0-4914-9C423C652641}"/>
              </a:ext>
            </a:extLst>
          </p:cNvPr>
          <p:cNvSpPr txBox="1">
            <a:spLocks/>
          </p:cNvSpPr>
          <p:nvPr/>
        </p:nvSpPr>
        <p:spPr>
          <a:xfrm>
            <a:off x="2075657" y="774597"/>
            <a:ext cx="8040687" cy="126496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 u="sng" dirty="0"/>
              <a:t>GROUP 1</a:t>
            </a:r>
            <a:endParaRPr lang="en-IN" sz="3667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732136"/>
            <a:ext cx="631239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Summary of Key Challenges</a:t>
            </a:r>
            <a:endParaRPr lang="en-US" sz="3708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1700808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5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CAA presents complex legal, social, and constitutional challenges that require careful consideration and dialogue.</a:t>
            </a:r>
            <a:endParaRPr lang="en-US" sz="1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31182" y="261570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761970"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Religious Bias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3024386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defTabSz="761970"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Exclusion of one community challenges secular ethos.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87" y="3428901"/>
            <a:ext cx="265807" cy="3321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98024" y="22158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Article 14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998023" y="2624534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Violation of the Right to Equality due to arbitrary classification.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64" y="3073004"/>
            <a:ext cx="265807" cy="33218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376047" y="35128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Geographic Scope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8376047" y="3921522"/>
            <a:ext cx="315446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Selective focus ignores persecution in other neighbouring countries.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534" y="4004668"/>
            <a:ext cx="265807" cy="33218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998024" y="511224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Cultural Dilution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9"/>
          <p:cNvSpPr/>
          <p:nvPr/>
        </p:nvSpPr>
        <p:spPr>
          <a:xfrm>
            <a:off x="7998023" y="5520929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Fear of demographic change in Northeast states.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664" y="4936332"/>
            <a:ext cx="265807" cy="332184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831182" y="471239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761970"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NRC Link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1"/>
          <p:cNvSpPr/>
          <p:nvPr/>
        </p:nvSpPr>
        <p:spPr>
          <a:xfrm>
            <a:off x="661492" y="5121077"/>
            <a:ext cx="35323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defTabSz="761970"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Combined effect creates fear of statelessness for Muslims.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3878" y="2268736"/>
            <a:ext cx="3804146" cy="3804146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487" y="4580434"/>
            <a:ext cx="265807" cy="3321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0AC3CD-C252-8189-9A4F-5D2420F73283}"/>
                  </a:ext>
                </a:extLst>
              </p14:cNvPr>
              <p14:cNvContentPartPr/>
              <p14:nvPr/>
            </p14:nvContentPartPr>
            <p14:xfrm>
              <a:off x="10791881" y="6455336"/>
              <a:ext cx="1284600" cy="3027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0AC3CD-C252-8189-9A4F-5D2420F732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28875" y="6392348"/>
                <a:ext cx="1410252" cy="4283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97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61492" y="2199282"/>
            <a:ext cx="6297018" cy="81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25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Thank You</a:t>
            </a:r>
            <a:endParaRPr lang="en-US" sz="51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661492" y="3297932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We appreciate your attention and engagement on this critical national issue.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ashtrapati Bhavan stock image. Image of dome, monument - 50522871">
            <a:extLst>
              <a:ext uri="{FF2B5EF4-FFF2-40B4-BE49-F238E27FC236}">
                <a16:creationId xmlns:a16="http://schemas.microsoft.com/office/drawing/2014/main" id="{A9C9C605-EDF1-38E2-86EB-8C8216EC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72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5233492" y="2615108"/>
            <a:ext cx="3489821" cy="50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333" b="1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CITIZEN AMENDMENT ACT</a:t>
            </a:r>
            <a:endParaRPr lang="en-US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233492" y="312301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6" name="Text 2"/>
          <p:cNvSpPr/>
          <p:nvPr/>
        </p:nvSpPr>
        <p:spPr>
          <a:xfrm>
            <a:off x="5233492" y="3457976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An analysis of the Act, its provisions, and the key constitutional and political issues it raises in India.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0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dian Flag Pictures - Free Images by Unsplash Contributors">
            <a:extLst>
              <a:ext uri="{FF2B5EF4-FFF2-40B4-BE49-F238E27FC236}">
                <a16:creationId xmlns:a16="http://schemas.microsoft.com/office/drawing/2014/main" id="{63E7B60A-08E8-438A-2D25-5AE686C1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98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5005487" y="538857"/>
            <a:ext cx="3436541" cy="38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500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What is the CAA, 2019?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5005487" y="1111647"/>
            <a:ext cx="6753027" cy="120898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6" name="Shape 2"/>
          <p:cNvSpPr/>
          <p:nvPr/>
        </p:nvSpPr>
        <p:spPr>
          <a:xfrm>
            <a:off x="5129312" y="1235472"/>
            <a:ext cx="371574" cy="371574"/>
          </a:xfrm>
          <a:prstGeom prst="roundRect">
            <a:avLst>
              <a:gd name="adj" fmla="val 20505295"/>
            </a:avLst>
          </a:prstGeom>
          <a:solidFill>
            <a:srgbClr val="1C977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07" y="1316732"/>
            <a:ext cx="167183" cy="2089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29312" y="1730871"/>
            <a:ext cx="2208808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Amends Citizenship Act, 1955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129312" y="1998762"/>
            <a:ext cx="6505377" cy="19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Grants a path to Indian citizenship for specific groups of illegal migrants.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5005487" y="2444453"/>
            <a:ext cx="6753027" cy="120898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1" name="Shape 6"/>
          <p:cNvSpPr/>
          <p:nvPr/>
        </p:nvSpPr>
        <p:spPr>
          <a:xfrm>
            <a:off x="5129312" y="2568278"/>
            <a:ext cx="371574" cy="371574"/>
          </a:xfrm>
          <a:prstGeom prst="roundRect">
            <a:avLst>
              <a:gd name="adj" fmla="val 20505295"/>
            </a:avLst>
          </a:prstGeom>
          <a:solidFill>
            <a:srgbClr val="1C977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507" y="2649538"/>
            <a:ext cx="167183" cy="2089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29312" y="3063677"/>
            <a:ext cx="1548308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Eligible Groups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129312" y="3331568"/>
            <a:ext cx="6505377" cy="19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Applies to Hindus, Sikhs, Buddhists, Jains, Parsis, and Christians.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5005487" y="3777258"/>
            <a:ext cx="6753027" cy="120898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6" name="Shape 10"/>
          <p:cNvSpPr/>
          <p:nvPr/>
        </p:nvSpPr>
        <p:spPr>
          <a:xfrm>
            <a:off x="5129312" y="3901083"/>
            <a:ext cx="371574" cy="371574"/>
          </a:xfrm>
          <a:prstGeom prst="roundRect">
            <a:avLst>
              <a:gd name="adj" fmla="val 20505295"/>
            </a:avLst>
          </a:prstGeom>
          <a:solidFill>
            <a:srgbClr val="1C9770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507" y="3982343"/>
            <a:ext cx="167183" cy="20895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129312" y="4396482"/>
            <a:ext cx="1548308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Origin and Cut-off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129312" y="4664373"/>
            <a:ext cx="6505377" cy="19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Must be from Pakistan, Bangladesh, or Afghanistan, having entered India before December 31, 2014.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005487" y="5110064"/>
            <a:ext cx="6753027" cy="120898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1" name="Shape 14"/>
          <p:cNvSpPr/>
          <p:nvPr/>
        </p:nvSpPr>
        <p:spPr>
          <a:xfrm>
            <a:off x="5129312" y="5233889"/>
            <a:ext cx="371574" cy="371574"/>
          </a:xfrm>
          <a:prstGeom prst="roundRect">
            <a:avLst>
              <a:gd name="adj" fmla="val 20505295"/>
            </a:avLst>
          </a:prstGeom>
          <a:solidFill>
            <a:srgbClr val="1C9770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507" y="5315148"/>
            <a:ext cx="167183" cy="20895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129312" y="5729288"/>
            <a:ext cx="1664693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Relaxed Naturalization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5129312" y="5997179"/>
            <a:ext cx="6505377" cy="19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Mandatory continuous stay for naturalization reduced from 11 years to just 5 years for these groups.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99" y="1578769"/>
            <a:ext cx="4651970" cy="46519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0082" y="510778"/>
            <a:ext cx="7792144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541"/>
              </a:lnSpc>
            </a:pPr>
            <a:r>
              <a:rPr lang="en-US" sz="3625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The Principle of Religious Exclusion</a:t>
            </a:r>
            <a:endParaRPr lang="en-US" sz="36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50082" y="1555552"/>
            <a:ext cx="323076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708"/>
              </a:lnSpc>
            </a:pPr>
            <a:r>
              <a:rPr lang="en-US" sz="1667" b="1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Challenge to Secularism</a:t>
            </a:r>
            <a:endParaRPr lang="en-US" sz="1667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0082" y="2089547"/>
            <a:ext cx="5786537" cy="891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Critics argue the Act violates the fundamental principle of secularism enshrined in the Indian Constitution, particularly Article 14 (Right to Equality).</a:t>
            </a:r>
            <a:endParaRPr lang="en-US" sz="13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50082" y="3148112"/>
            <a:ext cx="5786537" cy="124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33"/>
              </a:lnSpc>
              <a:buSzPct val="100000"/>
              <a:buFontTx/>
              <a:buChar char="•"/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Act specifically excludes Muslims from the list of persecuted minorities eligible for fast-track citizenship.</a:t>
            </a:r>
            <a:endParaRPr lang="en-US" sz="116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0082" y="3807420"/>
            <a:ext cx="5786537" cy="891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33"/>
              </a:lnSpc>
              <a:buSzPct val="100000"/>
              <a:buFontTx/>
              <a:buChar char="•"/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rationale is disputed, as it ignores persecuted Muslim sects (e.g., Shias, Ahmadiyyas) and non-religious minorities in the three countries.</a:t>
            </a:r>
            <a:endParaRPr lang="en-US" sz="116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0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1271786"/>
            <a:ext cx="764242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 Selective Focus on Three Nations</a:t>
            </a:r>
            <a:endParaRPr lang="en-US" sz="37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61492" y="2523927"/>
            <a:ext cx="3496965" cy="2607668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661492" y="2498527"/>
            <a:ext cx="3496965" cy="10160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7" name="Text 4"/>
          <p:cNvSpPr/>
          <p:nvPr/>
        </p:nvSpPr>
        <p:spPr>
          <a:xfrm>
            <a:off x="875904" y="29964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Geographic Limit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5903" y="3405089"/>
            <a:ext cx="3068142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CAA focuses only on Pakistan, Bangladesh, and Afghanistan, omitting other neighbouring countries with severe persecution issues.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347468" y="2523927"/>
            <a:ext cx="3496965" cy="2607668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4347468" y="2498527"/>
            <a:ext cx="3496965" cy="10160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3" name="Text 9"/>
          <p:cNvSpPr/>
          <p:nvPr/>
        </p:nvSpPr>
        <p:spPr>
          <a:xfrm>
            <a:off x="4561880" y="2996407"/>
            <a:ext cx="267930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Exclusions Not Covered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561880" y="3405088"/>
            <a:ext cx="306814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Countries like Sri Lanka (Tamil refugees) and Myanmar (Rohingya Muslims) are not covered by the Act.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8033444" y="2523927"/>
            <a:ext cx="3496965" cy="2607668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8033444" y="2498527"/>
            <a:ext cx="3496965" cy="10160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9" name="Text 14"/>
          <p:cNvSpPr/>
          <p:nvPr/>
        </p:nvSpPr>
        <p:spPr>
          <a:xfrm>
            <a:off x="8247856" y="2996407"/>
            <a:ext cx="268406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Questionable Objective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8247856" y="3405088"/>
            <a:ext cx="3068142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This selectivity raises questions about whether the Act's primary objective is humanitarian aid or a political/geopolitical agenda.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61492" y="5344219"/>
            <a:ext cx="1086901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humanitarian crisis extends beyond the three specified nations, leading to concerns about the Act's scope.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71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8" y="475194"/>
            <a:ext cx="11530608" cy="6081007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30696" y="259854"/>
            <a:ext cx="5471617" cy="464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50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Violation of Article 14 (Right to Equality)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603598" y="1085577"/>
            <a:ext cx="2135633" cy="638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Arbitrary Classification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03420" y="1445500"/>
            <a:ext cx="2135633" cy="76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10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Is religion a reasonable classification?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464022" y="2522151"/>
            <a:ext cx="2124273" cy="319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Rational Nexus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464022" y="2841644"/>
            <a:ext cx="2124273" cy="76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Connection between class and legislative aim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3116" y="5772423"/>
            <a:ext cx="2056114" cy="319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1167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Legal Precedent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82939" y="6089437"/>
            <a:ext cx="2056114" cy="5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25"/>
              </a:lnSpc>
            </a:pPr>
            <a:r>
              <a:rPr lang="en-US" sz="10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Court rulings on Article 14 tests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0"/>
          <p:cNvSpPr/>
          <p:nvPr/>
        </p:nvSpPr>
        <p:spPr>
          <a:xfrm>
            <a:off x="601366" y="472480"/>
            <a:ext cx="9372104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Threat to Indigenous Culture in the Northeast</a:t>
            </a:r>
            <a:endParaRPr lang="en-US" sz="33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"/>
          <p:cNvSpPr/>
          <p:nvPr/>
        </p:nvSpPr>
        <p:spPr>
          <a:xfrm>
            <a:off x="6311900" y="1438870"/>
            <a:ext cx="2682875" cy="32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00" b="1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Demographic Anxiety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"/>
          <p:cNvSpPr/>
          <p:nvPr/>
        </p:nvSpPr>
        <p:spPr>
          <a:xfrm>
            <a:off x="6311900" y="1932782"/>
            <a:ext cx="5285085" cy="824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States like Assam fear the CAA will legalize a huge influx of migrants, altering the indigenous demographic and cultural identity.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/>
          <p:cNvSpPr/>
          <p:nvPr/>
        </p:nvSpPr>
        <p:spPr>
          <a:xfrm>
            <a:off x="6305552" y="2865608"/>
            <a:ext cx="5027414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CAA overrides the cut-off date of March 24, 1971, set by the Assam Accord (1985) for detecting illegal immigrants.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5"/>
          <p:cNvSpPr/>
          <p:nvPr/>
        </p:nvSpPr>
        <p:spPr>
          <a:xfrm>
            <a:off x="6311900" y="3694014"/>
            <a:ext cx="5285085" cy="1279823"/>
          </a:xfrm>
          <a:prstGeom prst="roundRect">
            <a:avLst>
              <a:gd name="adj" fmla="val 9303"/>
            </a:avLst>
          </a:prstGeom>
          <a:solidFill>
            <a:srgbClr val="BEF3E2"/>
          </a:solidFill>
          <a:ln/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48" y="3955157"/>
            <a:ext cx="214709" cy="171748"/>
          </a:xfrm>
          <a:prstGeom prst="rect">
            <a:avLst/>
          </a:prstGeom>
        </p:spPr>
      </p:pic>
      <p:sp>
        <p:nvSpPr>
          <p:cNvPr id="27" name="Text 6"/>
          <p:cNvSpPr/>
          <p:nvPr/>
        </p:nvSpPr>
        <p:spPr>
          <a:xfrm>
            <a:off x="6777834" y="3904060"/>
            <a:ext cx="4555133" cy="824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000000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While tribal areas and regions under the Inner Line Permit (ILP) are exempt, the fear of cultural dilution in non-exempt regions remains strong.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 descr="Rongali Bihu' – the Assamese New Year, Guwahati, Assam, India! – Kaziranga  National Park and Tiger Reserve ~ Tour Packages &amp; Safari Bookings Official">
            <a:extLst>
              <a:ext uri="{FF2B5EF4-FFF2-40B4-BE49-F238E27FC236}">
                <a16:creationId xmlns:a16="http://schemas.microsoft.com/office/drawing/2014/main" id="{8703402D-C75C-1A07-B7CF-5B578B28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1460401"/>
            <a:ext cx="5143500" cy="3881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457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165824" y="531019"/>
            <a:ext cx="6432352" cy="1060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CAA and the National Register of Citizens (NRC)</a:t>
            </a:r>
            <a:endParaRPr lang="en-US" sz="3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165824" y="1845767"/>
            <a:ext cx="643235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CAA is often viewed in conjunction with a potential nationwide NRC, creating a combined fear among certain communities.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83809" y="2749154"/>
            <a:ext cx="2120801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Potential NRC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83809" y="3116064"/>
            <a:ext cx="541436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A nationwide NRC could potentially declare many people non-citizens if they cannot provide required documentation.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83809" y="3998318"/>
            <a:ext cx="2120801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CAA as Safety Net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183809" y="4365228"/>
            <a:ext cx="541436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CAA then allows all non-Muslim non-citizens to become citizens via fast-track naturalization.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83808" y="5247482"/>
            <a:ext cx="2193727" cy="26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Exclusion for Muslims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183809" y="5614393"/>
            <a:ext cx="541436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Muslims declared non-citizens by the NRC will not have this safety net provided by the CAA, leading to statelessness concerns.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he Citizenship Debate: CAA &amp; NRC (A Case of Misreading Misdirection) -  Indian books and Periodicals">
            <a:extLst>
              <a:ext uri="{FF2B5EF4-FFF2-40B4-BE49-F238E27FC236}">
                <a16:creationId xmlns:a16="http://schemas.microsoft.com/office/drawing/2014/main" id="{3710341C-CA44-C305-0F25-48AC68FB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78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45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68133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Solution </a:t>
            </a:r>
            <a:endParaRPr lang="en-US" sz="37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61492" y="1650007"/>
            <a:ext cx="5339953" cy="1744762"/>
          </a:xfrm>
          <a:prstGeom prst="roundRect">
            <a:avLst>
              <a:gd name="adj" fmla="val 1017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2104" y="18644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Amend the CAA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2103" y="2273102"/>
            <a:ext cx="4834930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Remove the religious criterion and make the law religion-neutral. Grant citizenship based purely on verifiable persecution, irrespective of faith.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90457" y="1650007"/>
            <a:ext cx="5340053" cy="1744762"/>
          </a:xfrm>
          <a:prstGeom prst="roundRect">
            <a:avLst>
              <a:gd name="adj" fmla="val 1273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481069" y="1864419"/>
            <a:ext cx="32051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00" b="1" dirty="0">
                <a:solidFill>
                  <a:srgbClr val="464646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Comprehensive Asylum Law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1069" y="2273102"/>
            <a:ext cx="48350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Enact a clear, comprehensive national asylum and refugee policy that aligns with international conventions and humanitarian principles.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16" y="3729038"/>
            <a:ext cx="3317280" cy="2268240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05" y="3729038"/>
            <a:ext cx="3317280" cy="2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6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657</Words>
  <Application>Microsoft Office PowerPoint</Application>
  <PresentationFormat>Widescreen</PresentationFormat>
  <Paragraphs>73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Singh</dc:creator>
  <cp:lastModifiedBy>Aditya Singh</cp:lastModifiedBy>
  <cp:revision>1</cp:revision>
  <dcterms:created xsi:type="dcterms:W3CDTF">2025-11-06T13:31:54Z</dcterms:created>
  <dcterms:modified xsi:type="dcterms:W3CDTF">2025-11-06T13:46:03Z</dcterms:modified>
</cp:coreProperties>
</file>